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Subtitle per instruction: working POC, integration pending regulatory approvals. Tender types: WeChat Pay and HOM Token (via ForumPay).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300,000 figure is carried over from the earlier version of this deck; validate the source before external circulation.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addition: HOM Token as a second tender type alongside WeChat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 Token tender: price held in ZAR, token quoted at live rate, converted to ZAR via ForumPay at purchase. Live use depends on regulatory approvals.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Flow adapted from the ForumPay merchant payment flow: customer pays crypto, ForumPay converts, merchant is paid fiat (end of business day settlement per ForumPay). HOM Token runs on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Indicative summary only, not legal advice. Directive 9 (FIC) in force since 30 April 2025 with no minimum threshold. FSCA declared crypto assets a financial product under FAIS in October 2022. SARB reportedly moving to bring crypto into the exchange control regime; monitor. Confirm each item with counsel before engaging regulators.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*Timeline for the technical build; public launch of the HOM Token tender runs from the date approvals are secured.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slide. Contact details as per earlier 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365760" y="182880"/>
            <a:ext cx="1645920" cy="566928"/>
          </a:xfrm>
          <a:prstGeom prst="roundRect">
            <a:avLst>
              <a:gd name="adj" fmla="val 16129"/>
            </a:avLst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pic>
        <p:nvPicPr>
          <p:cNvPr id="4" name="Image 0" descr="hom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274320"/>
            <a:ext cx="1426464" cy="4572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35240" y="137160"/>
            <a:ext cx="1143000" cy="1143000"/>
          </a:xfrm>
          <a:prstGeom prst="rect">
            <a:avLst/>
          </a:prstGeom>
          <a:solidFill>
            <a:srgbClr val="8FE3B8"/>
          </a:solidFill>
          <a:ln w="19050">
            <a:solidFill>
              <a:srgbClr val="11111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PAY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HOM TOKEN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65760" y="868680"/>
            <a:ext cx="8412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SA'S TOP NETWORKS,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NOW ON WECHAT.</a:t>
            </a:r>
            <a:endParaRPr lang="en-US" sz="3200" dirty="0"/>
          </a:p>
        </p:txBody>
      </p:sp>
      <p:sp>
        <p:nvSpPr>
          <p:cNvPr id="7" name="Text 3"/>
          <p:cNvSpPr/>
          <p:nvPr/>
        </p:nvSpPr>
        <p:spPr>
          <a:xfrm>
            <a:off x="777240" y="2121408"/>
            <a:ext cx="7589520" cy="365760"/>
          </a:xfrm>
          <a:prstGeom prst="roundRect">
            <a:avLst>
              <a:gd name="adj" fmla="val 37500"/>
            </a:avLst>
          </a:prstGeom>
          <a:solidFill>
            <a:srgbClr val="8FE3B8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for integration pending regulatory approvals.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828800" y="2606040"/>
            <a:ext cx="5486400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 · Vodacom · Cell-C — All in One Mini App.</a:t>
            </a:r>
            <a:endParaRPr lang="en-US" sz="1100" dirty="0"/>
          </a:p>
        </p:txBody>
      </p:sp>
      <p:pic>
        <p:nvPicPr>
          <p:cNvPr id="9" name="Image 1" descr="mt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3017520"/>
            <a:ext cx="731520" cy="731520"/>
          </a:xfrm>
          <a:prstGeom prst="rect">
            <a:avLst/>
          </a:prstGeom>
        </p:spPr>
      </p:pic>
      <p:pic>
        <p:nvPicPr>
          <p:cNvPr id="10" name="Image 2" descr="vod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3017520"/>
            <a:ext cx="731520" cy="731520"/>
          </a:xfrm>
          <a:prstGeom prst="rect">
            <a:avLst/>
          </a:prstGeom>
        </p:spPr>
      </p:pic>
      <p:pic>
        <p:nvPicPr>
          <p:cNvPr id="11" name="Image 3" descr="cell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80" y="3017520"/>
            <a:ext cx="731520" cy="73152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1097280" y="3840480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Seamless airtime purchasing for South Africa's three major networks, for the Chinese community, inside WeChat. Tender: WeChat Pay or the House of Mandela (HOM) Token.</a:t>
            </a:r>
            <a:endParaRPr lang="en-US" sz="1050" dirty="0"/>
          </a:p>
        </p:txBody>
      </p:sp>
      <p:sp>
        <p:nvSpPr>
          <p:cNvPr id="13" name="Text 6"/>
          <p:cNvSpPr txBox="1"/>
          <p:nvPr/>
        </p:nvSpPr>
        <p:spPr>
          <a:xfrm>
            <a:off x="365760" y="45262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PRESENTER: </a:t>
            </a:r>
            <a:pPr algn="ctr"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Mandela, Director of Myminimalist | HDA     </a:t>
            </a:r>
            <a:pPr algn="ctr"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SUBMITTED TO: </a:t>
            </a:r>
            <a:pPr algn="ctr"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NICHE MARKET WITH MASSIVE POTENTIAL.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5405933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South Africa's Chinese community is the perfect starting point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691640"/>
            <a:ext cx="5486400" cy="2971800"/>
          </a:xfrm>
          <a:prstGeom prst="roundRect">
            <a:avLst>
              <a:gd name="adj" fmla="val 3692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64792"/>
            <a:ext cx="5266944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300,000 Chinese nationals and residents in South Africa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is the primary communication and payments platform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airtime purchasing requires leaving the WeChat ecosystem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Digital-first users prefer in-app transactions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MTN, Vodacom and Cell-C gain access to a tech-savvy, high-value segment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 Token adds a crypto-native tender for digital-first users, converted to rand at purchase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26480" y="1691640"/>
            <a:ext cx="2651760" cy="2971800"/>
          </a:xfrm>
          <a:prstGeom prst="roundRect">
            <a:avLst>
              <a:gd name="adj" fmla="val 4138"/>
            </a:avLst>
          </a:prstGeom>
          <a:solidFill>
            <a:srgbClr val="FFD740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236208" y="1764792"/>
            <a:ext cx="2432304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300,000+</a:t>
            </a:r>
            <a:endParaRPr lang="en-US" sz="300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Chinese nationals and residents in South Africa</a:t>
            </a:r>
            <a:endParaRPr lang="en-US" sz="3000" dirty="0"/>
          </a:p>
          <a:p>
            <a:pPr algn="ctr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Mini App, three networks, two tenders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MINI APP. THREE NETWORKS. TWO TENDERS.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4581144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MTN, Vodacom &amp; Cell-C airtime, seamlessly inside WeChat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365760" y="1737360"/>
            <a:ext cx="3931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MTN / Vodacom / Cell-C multi-network Mini Program embedded in WeChat. Users browse, select and purchase airtime for any of the three networks, without ever leaving the app. Customers choose their tender at checkout: WeChat Pay, or HOM Token settled to rand through ForumPay.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0" y="1691640"/>
            <a:ext cx="4206240" cy="2971800"/>
          </a:xfrm>
          <a:prstGeom prst="roundRect">
            <a:avLst>
              <a:gd name="adj" fmla="val 3692"/>
            </a:avLst>
          </a:prstGeom>
          <a:solidFill>
            <a:srgbClr val="F9A0B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681728" y="1764792"/>
            <a:ext cx="3986784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FEATURES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 in Mandarin and English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network: MTN, Vodacom or Cell-C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Tailored bundles for calls, data and international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tender: WeChat Pay or HOM Token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top-up and real-time confirmation in chat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Rand-denominated pricing; token quoted at a live rate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200" y="3657600"/>
            <a:ext cx="1097280" cy="1097280"/>
          </a:xfrm>
          <a:prstGeom prst="rect">
            <a:avLst/>
          </a:prstGeom>
          <a:solidFill>
            <a:srgbClr val="8FE3B8"/>
          </a:solidFill>
          <a:ln w="19050">
            <a:solidFill>
              <a:srgbClr val="11111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BILINGUAL</a:t>
            </a:r>
            <a:endParaRPr lang="en-US" sz="850" dirty="0"/>
          </a:p>
          <a:p>
            <a:pPr algn="ctr" indent="0" marL="0"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中文 &amp; ENGLISH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THREE NETWORKS, ONE SUPER APP.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156509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network freedom for every user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65760" y="1691640"/>
            <a:ext cx="2743200" cy="2331720"/>
          </a:xfrm>
          <a:prstGeom prst="roundRect">
            <a:avLst>
              <a:gd name="adj" fmla="val 4706"/>
            </a:avLst>
          </a:prstGeom>
          <a:solidFill>
            <a:srgbClr val="FFCB05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7" name="Image 0" descr="mt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1783080"/>
            <a:ext cx="822960" cy="8229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26974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 South Africa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Widest coverage, trusted by millions. Airtime, data and international bundles.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00400" y="1691640"/>
            <a:ext cx="2743200" cy="2331720"/>
          </a:xfrm>
          <a:prstGeom prst="roundRect">
            <a:avLst>
              <a:gd name="adj" fmla="val 4706"/>
            </a:avLst>
          </a:prstGeom>
          <a:solidFill>
            <a:srgbClr val="E3262E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0" name="Image 1" descr="vod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1783080"/>
            <a:ext cx="822960" cy="8229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383280" y="26974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Vodacom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Africa's largest network. Premium data bundles and family top-ups.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035040" y="1691640"/>
            <a:ext cx="2743200" cy="2331720"/>
          </a:xfrm>
          <a:prstGeom prst="roundRect">
            <a:avLst>
              <a:gd name="adj" fmla="val 4706"/>
            </a:avLst>
          </a:prstGeom>
          <a:solidFill>
            <a:srgbClr val="14305A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3" name="Image 2" descr="cell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1783080"/>
            <a:ext cx="822960" cy="8229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217920" y="26974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Cell-C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Affordable airtime and data for budget-conscious users.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822960" y="4206240"/>
            <a:ext cx="7498080" cy="384048"/>
          </a:xfrm>
          <a:prstGeom prst="roundRect">
            <a:avLst>
              <a:gd name="adj" fmla="val 35714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three networks in one Mini App. Choose yours, then choose your tender at checkout.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STEP 1: DISCOVER THE MTN MINI APP.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981298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 MTN airtime inside WeChat takes seconds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65760" y="1737360"/>
            <a:ext cx="3749040" cy="2834640"/>
          </a:xfrm>
          <a:prstGeom prst="roundRect">
            <a:avLst>
              <a:gd name="adj" fmla="val 3871"/>
            </a:avLst>
          </a:prstGeom>
          <a:solidFill>
            <a:srgbClr val="FFD740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75488" y="1810512"/>
            <a:ext cx="3529584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Wallet</a:t>
            </a:r>
            <a:endParaRPr lang="en-US" sz="13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Top Up</a:t>
            </a:r>
            <a:endParaRPr lang="en-US" sz="13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Utilities</a:t>
            </a:r>
            <a:endParaRPr lang="en-US" sz="13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 Airtime  ◄ tap here</a:t>
            </a:r>
            <a:endParaRPr lang="en-US" sz="13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 Repay · Public Services · Tencent Charity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9120" y="1737360"/>
            <a:ext cx="4389120" cy="2834640"/>
          </a:xfrm>
          <a:prstGeom prst="roundRect">
            <a:avLst>
              <a:gd name="adj" fmla="val 387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98848" y="1810512"/>
            <a:ext cx="4169664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app download required: Mini Programs load instantly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Discoverable via WeChat search, QR code or social sharing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Familiar WeChat interface: zero learning curve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entry point serves Vodacom and Cell-C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STEP 2: CHOOSE YOUR NETWORK &amp; BUNDLE.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681374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MTN, Vodacom or Cell-C, then pick your plan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1737360"/>
            <a:ext cx="1645920" cy="502920"/>
          </a:xfrm>
          <a:prstGeom prst="roundRect">
            <a:avLst>
              <a:gd name="adj" fmla="val 27273"/>
            </a:avLst>
          </a:prstGeom>
          <a:solidFill>
            <a:srgbClr val="FFCB05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48840" y="1737360"/>
            <a:ext cx="1645920" cy="502920"/>
          </a:xfrm>
          <a:prstGeom prst="roundRect">
            <a:avLst>
              <a:gd name="adj" fmla="val 27273"/>
            </a:avLst>
          </a:prstGeom>
          <a:solidFill>
            <a:srgbClr val="E3262E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VODACOM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931920" y="1737360"/>
            <a:ext cx="1645920" cy="502920"/>
          </a:xfrm>
          <a:prstGeom prst="roundRect">
            <a:avLst>
              <a:gd name="adj" fmla="val 27273"/>
            </a:avLst>
          </a:prstGeom>
          <a:solidFill>
            <a:srgbClr val="14305A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CELL-C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65760" y="2377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Airtime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2697480"/>
            <a:ext cx="1188720" cy="640080"/>
          </a:xfrm>
          <a:prstGeom prst="roundRect">
            <a:avLst>
              <a:gd name="adj" fmla="val 21429"/>
            </a:avLst>
          </a:prstGeom>
          <a:solidFill>
            <a:srgbClr val="FFCB05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R10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91640" y="2697480"/>
            <a:ext cx="1188720" cy="640080"/>
          </a:xfrm>
          <a:prstGeom prst="roundRect">
            <a:avLst>
              <a:gd name="adj" fmla="val 21429"/>
            </a:avLst>
          </a:prstGeom>
          <a:solidFill>
            <a:srgbClr val="FF8A8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R20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017520" y="2697480"/>
            <a:ext cx="1188720" cy="640080"/>
          </a:xfrm>
          <a:prstGeom prst="roundRect">
            <a:avLst>
              <a:gd name="adj" fmla="val 21429"/>
            </a:avLst>
          </a:prstGeom>
          <a:solidFill>
            <a:srgbClr val="8FE3B8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R50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343400" y="2697480"/>
            <a:ext cx="1188720" cy="640080"/>
          </a:xfrm>
          <a:prstGeom prst="roundRect">
            <a:avLst>
              <a:gd name="adj" fmla="val 21429"/>
            </a:avLst>
          </a:prstGeom>
          <a:solidFill>
            <a:srgbClr val="F9A0BF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R100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852160" y="1737360"/>
            <a:ext cx="2926080" cy="2926080"/>
          </a:xfrm>
          <a:prstGeom prst="roundRect">
            <a:avLst>
              <a:gd name="adj" fmla="val 3750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961888" y="1810512"/>
            <a:ext cx="2706624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BUNDLE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R10 / R20 / R50 / R100 airtime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1GB / 3GB / 5GB data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calling packs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top-up (recharge another number)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611880"/>
            <a:ext cx="5212080" cy="1051560"/>
          </a:xfrm>
          <a:prstGeom prst="roundRect">
            <a:avLst>
              <a:gd name="adj" fmla="val 10435"/>
            </a:avLst>
          </a:prstGeom>
          <a:solidFill>
            <a:srgbClr val="FFF4D6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5488" y="3685032"/>
            <a:ext cx="4992624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Next: pick your tender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Pay or HOM Token. Price shown in rand; HOM equivalent quoted live.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STEP 3: CHOOSE YOUR TENDER.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531413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ways to pay, one rand-priced checkout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691640"/>
            <a:ext cx="4160520" cy="2971800"/>
          </a:xfrm>
          <a:prstGeom prst="roundRect">
            <a:avLst>
              <a:gd name="adj" fmla="val 3692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64792"/>
            <a:ext cx="3941064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PAY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bundle, tap Buy Now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Pay confirmation screen appears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Authenticate with fingerprint, Face ID or PIN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processed in seconds, airtime credited instantly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Settled to Myminimalist in rand via South African bank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617720" y="1691640"/>
            <a:ext cx="4160520" cy="2971800"/>
          </a:xfrm>
          <a:prstGeom prst="roundRect">
            <a:avLst>
              <a:gd name="adj" fmla="val 3692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727448" y="1764792"/>
            <a:ext cx="3941064" cy="2825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 TOKEN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bundle, then choose HOM Token as tender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 price converted to HOM at a live rate with a short lock window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the transfer from a compatible wallet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Converted to rand at the moment of purchase through ForumPay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partners are not exposed to token price movement</a:t>
            </a:r>
            <a:endParaRPr lang="en-US" sz="120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use subject to regulatory approvals</a:t>
            </a:r>
            <a:endParaRPr lang="en-US" sz="1200" dirty="0"/>
          </a:p>
        </p:txBody>
      </p:sp>
      <p:pic>
        <p:nvPicPr>
          <p:cNvPr id="11" name="Image 0" descr="homco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880" y="4023360"/>
            <a:ext cx="502920" cy="5029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HOM TOKEN TENDER: FROM WALLET TO AIRTIME.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156509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in, rand out, airtime credited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737360"/>
            <a:ext cx="1591056" cy="2011680"/>
          </a:xfrm>
          <a:prstGeom prst="roundRect">
            <a:avLst>
              <a:gd name="adj" fmla="val 6897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810512"/>
            <a:ext cx="137160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57200" y="1810512"/>
            <a:ext cx="347472" cy="347472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75488" y="2212848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</a:t>
            </a:r>
            <a:endParaRPr lang="en-US" sz="1200" dirty="0"/>
          </a:p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picks network, bundle and HOM Token as tender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048256" y="1737360"/>
            <a:ext cx="1591056" cy="2011680"/>
          </a:xfrm>
          <a:prstGeom prst="roundRect">
            <a:avLst>
              <a:gd name="adj" fmla="val 6897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157984" y="1810512"/>
            <a:ext cx="137160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2139696" y="1810512"/>
            <a:ext cx="347472" cy="347472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2157984" y="2212848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Quote</a:t>
            </a:r>
            <a:endParaRPr lang="en-US" sz="1200" dirty="0"/>
          </a:p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ForumPay quotes the rand price in HOM and creates the payment request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730752" y="1737360"/>
            <a:ext cx="1591056" cy="2011680"/>
          </a:xfrm>
          <a:prstGeom prst="roundRect">
            <a:avLst>
              <a:gd name="adj" fmla="val 6897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840480" y="1810512"/>
            <a:ext cx="137160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822192" y="1810512"/>
            <a:ext cx="347472" cy="347472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3840480" y="2212848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</a:t>
            </a:r>
            <a:endParaRPr lang="en-US" sz="1200" dirty="0"/>
          </a:p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approves the transfer from a KYC-verified HOM wallet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413248" y="1737360"/>
            <a:ext cx="1591056" cy="2011680"/>
          </a:xfrm>
          <a:prstGeom prst="roundRect">
            <a:avLst>
              <a:gd name="adj" fmla="val 6897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522976" y="1810512"/>
            <a:ext cx="137160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5504688" y="1810512"/>
            <a:ext cx="347472" cy="347472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522976" y="2212848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</a:t>
            </a:r>
            <a:endParaRPr lang="en-US" sz="1200" dirty="0"/>
          </a:p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ForumPay confirms receipt on-chain and converts HOM to rand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7095744" y="1737360"/>
            <a:ext cx="1591056" cy="2011680"/>
          </a:xfrm>
          <a:prstGeom prst="roundRect">
            <a:avLst>
              <a:gd name="adj" fmla="val 6897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205472" y="1810512"/>
            <a:ext cx="137160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7187184" y="1810512"/>
            <a:ext cx="347472" cy="347472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7205472" y="2212848"/>
            <a:ext cx="1371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Fulfil</a:t>
            </a:r>
            <a:endParaRPr lang="en-US" sz="1200" dirty="0"/>
          </a:p>
          <a:p>
            <a:pPr indent="0" marL="0">
              <a:buNone/>
            </a:pPr>
            <a:r>
              <a:rPr lang="en-US" sz="9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 settles to Myminimalist; airtime is released and credited to the number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65760" y="3886200"/>
            <a:ext cx="8412480" cy="365760"/>
          </a:xfrm>
          <a:prstGeom prst="roundRect">
            <a:avLst>
              <a:gd name="adj" fmla="val 37500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partners are paid in rand on the same basis as WeChat Pay sales. The token never touches their books.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365760" y="4343400"/>
            <a:ext cx="3017520" cy="420624"/>
          </a:xfrm>
          <a:prstGeom prst="roundRect">
            <a:avLst>
              <a:gd name="adj" fmla="val 21739"/>
            </a:avLst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pic>
        <p:nvPicPr>
          <p:cNvPr id="29" name="Image 0" descr="hom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370832"/>
            <a:ext cx="1188720" cy="374904"/>
          </a:xfrm>
          <a:prstGeom prst="rect">
            <a:avLst/>
          </a:prstGeom>
        </p:spPr>
      </p:pic>
      <p:pic>
        <p:nvPicPr>
          <p:cNvPr id="30" name="Image 1" descr="fp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4370832"/>
            <a:ext cx="1051560" cy="37490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STEP 4: CONFIRMATION &amp; STAY CONNECTED.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4206240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Airtime arrives instantly, right back in your chat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65760" y="1737360"/>
            <a:ext cx="4206240" cy="2880360"/>
          </a:xfrm>
          <a:prstGeom prst="roundRect">
            <a:avLst>
              <a:gd name="adj" fmla="val 3810"/>
            </a:avLst>
          </a:prstGeom>
          <a:solidFill>
            <a:srgbClr val="FFF4D6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75488" y="1810512"/>
            <a:ext cx="3986784" cy="273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in-app confirmation message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SMS confirmation from the network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shows the tender used (WeChat Pay or HOM Token)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to save the bundle as a favourite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Mini App with friends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846320" y="1737360"/>
            <a:ext cx="3931920" cy="2880360"/>
          </a:xfrm>
          <a:prstGeom prst="roundRect">
            <a:avLst>
              <a:gd name="adj" fmla="val 3810"/>
            </a:avLst>
          </a:prstGeom>
          <a:solidFill>
            <a:srgbClr val="F9A0B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56048" y="1810512"/>
            <a:ext cx="3712464" cy="2734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Successful!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Number: 0783 123 456 (sample)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Network: MTN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Amount: R50.00 airtime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Tender: HOM Token (or WeChat Pay)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Time: just now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to favourites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THREE NETWORKS GAIN ONE POWERFUL CHANNEL.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3906317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infrastructure, individual brand growth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65760" y="16916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FFCB05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7" name="Image 0" descr="mt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55648"/>
            <a:ext cx="640080" cy="6400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24688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revenue stream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Widened digital reach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Loyalty in the Chinese community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00400" y="16916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E3262E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0" name="Image 1" descr="vod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1755648"/>
            <a:ext cx="640080" cy="6400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383280" y="24688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Incremental data bundle sales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brand positioning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digital touchpoint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035040" y="16916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14305A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3" name="Image 2" descr="cell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1755648"/>
            <a:ext cx="640080" cy="6400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217920" y="246888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Affordable bundle visibility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customer segment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Reduced churn through convenience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365760" y="3657600"/>
            <a:ext cx="8412480" cy="1005840"/>
          </a:xfrm>
          <a:prstGeom prst="roundRect">
            <a:avLst>
              <a:gd name="adj" fmla="val 10909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475488" y="3730752"/>
            <a:ext cx="81930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BENEFITS</a:t>
            </a:r>
            <a:endParaRPr lang="en-US" sz="12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acquisition cost via WeChat's user base  ·  Innovation leadership in digital inclusion  ·  Valuable transaction data insights  ·  No app switching, Mandarin support, instant confirmation  ·  HOM Token tender opens a crypto-native segment, settled in rand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REGULATORY PATH: APPROVALS BEFORE LAUNCH.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4581144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African framework applied to the HOM Token tender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6916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647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FSCA · FAIS Act 37 of 2002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Crypto is a declared financial product. Confirm whether any party's role is intermediary service needing a CASP/FSP licence.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487168" y="16916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596896" y="17647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 · FIC Act 38 of 2001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CASPs are accountable institutions (Sch 1 items 22/12): KYC, STR reporting. Directive 9 Travel Rule applies, no threshold.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4608576" y="16916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718304" y="17647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SARB · Exchange Control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Crypto is not legal tender. Confirm token-to-rand conversion and any cross-border leg with an Authorised Dealer / FinSurv.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6729984" y="16916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39712" y="17647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PASA · NPS Act 78 of 1998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Authorisation and sponsoring-bank arrangements for WeChat Pay and token-to-rand settlement flows.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365760" y="30632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75488" y="31363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Networks · ECA 36 of 2005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approval from MTN, Vodacom and Cell-C for the new channel and tender types under distribution agreements.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2487168" y="30632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596896" y="31363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Regulator · POPIA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Cross-border transfers to Tencent and ForumPay (s72), operator agreements, consent and data minimisation.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4608576" y="30632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718304" y="31363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CPA 68 of 2008 · ECTA 25 of 2002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 price disclosure, token-rate disclosure, refund and cancellation terms for token-paid orders.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6729984" y="3063240"/>
            <a:ext cx="2029968" cy="1280160"/>
          </a:xfrm>
          <a:prstGeom prst="roundRect">
            <a:avLst>
              <a:gd name="adj" fmla="val 8571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839712" y="3136392"/>
            <a:ext cx="1810512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8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SARS · VAT Act 89 of 1991</a:t>
            </a:r>
            <a:endParaRPr lang="en-US" sz="8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VAT on airtime, income tax/CGT on token disposals; books kept in rand. Confirm treatment with tax advisers.</a:t>
            </a:r>
            <a:endParaRPr lang="en-US" sz="850" dirty="0"/>
          </a:p>
        </p:txBody>
      </p:sp>
      <p:sp>
        <p:nvSpPr>
          <p:cNvPr id="23" name="Text 20"/>
          <p:cNvSpPr txBox="1"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Indicative summary, not legal advice; to be confirmed with counsel. The HOM Token tender goes live only after the approvals above are obtained.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CONCEPT TO LAUNCH IN 4 MONTHS*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4056278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phased rollout built for speed and reliability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691640"/>
            <a:ext cx="2743200" cy="2148840"/>
          </a:xfrm>
          <a:prstGeom prst="roundRect">
            <a:avLst>
              <a:gd name="adj" fmla="val 5106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64792"/>
            <a:ext cx="2523744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1: TECHNICAL INTEGRATION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connection to the three networks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App development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ForumPay HOM Token tender integration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1188720" y="342900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1–3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200400" y="1691640"/>
            <a:ext cx="2743200" cy="2148840"/>
          </a:xfrm>
          <a:prstGeom prst="roundRect">
            <a:avLst>
              <a:gd name="adj" fmla="val 5106"/>
            </a:avLst>
          </a:prstGeom>
          <a:solidFill>
            <a:srgbClr val="F9A0B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310128" y="1764792"/>
            <a:ext cx="2523744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2: PILOT TESTING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beta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collection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tender in test mode only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4023360" y="342900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3–4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035040" y="1691640"/>
            <a:ext cx="2743200" cy="2148840"/>
          </a:xfrm>
          <a:prstGeom prst="roundRect">
            <a:avLst>
              <a:gd name="adj" fmla="val 5106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44768" y="1764792"/>
            <a:ext cx="2523744" cy="2002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3: FULL LAUNCH &amp; MARKETING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launch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In-app promotions</a:t>
            </a:r>
            <a:endParaRPr lang="en-US" sz="1150" dirty="0"/>
          </a:p>
          <a:p>
            <a:pPr algn="l"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 Token tender activated post-approval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6858000" y="3429000"/>
            <a:ext cx="1097280" cy="274320"/>
          </a:xfrm>
          <a:prstGeom prst="roundRect">
            <a:avLst>
              <a:gd name="adj" fmla="val 50000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4+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65760" y="4069080"/>
            <a:ext cx="8412480" cy="0"/>
          </a:xfrm>
          <a:prstGeom prst="line">
            <a:avLst/>
          </a:prstGeom>
          <a:noFill/>
          <a:ln w="31750">
            <a:solidFill>
              <a:srgbClr val="111111"/>
            </a:solidFill>
            <a:prstDash val="solid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1097280" y="4206240"/>
            <a:ext cx="6949440" cy="347472"/>
          </a:xfrm>
          <a:prstGeom prst="roundRect">
            <a:avLst>
              <a:gd name="adj" fmla="val 39474"/>
            </a:avLst>
          </a:prstGeom>
          <a:solidFill>
            <a:srgbClr val="FFF4D6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Regulatory and network approvals run in parallel; launch is gated on sign-off.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BACKED BY THE RIGHT PARTNERS.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365760" y="1216152"/>
            <a:ext cx="5705856" cy="310896"/>
          </a:xfrm>
          <a:prstGeom prst="roundRect">
            <a:avLst>
              <a:gd name="adj" fmla="val 44118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multi-network collaboration built on trust, technology and community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 | Director of Myminimalist | HDA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4572000" y="48280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Proof of Concept — pending regulatory approvals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365760" y="1645920"/>
            <a:ext cx="2743200" cy="777240"/>
          </a:xfrm>
          <a:prstGeom prst="roundRect">
            <a:avLst>
              <a:gd name="adj" fmla="val 11765"/>
            </a:avLst>
          </a:prstGeom>
          <a:solidFill>
            <a:srgbClr val="FFCB05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8" name="Image 0" descr="mt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719072"/>
            <a:ext cx="621792" cy="62179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34440" y="16459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MTN South Africa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3200400" y="1645920"/>
            <a:ext cx="2743200" cy="777240"/>
          </a:xfrm>
          <a:prstGeom prst="roundRect">
            <a:avLst>
              <a:gd name="adj" fmla="val 11765"/>
            </a:avLst>
          </a:prstGeom>
          <a:solidFill>
            <a:srgbClr val="E3262E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1" name="Image 1" descr="vod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128" y="1719072"/>
            <a:ext cx="621792" cy="62179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69080" y="16459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Vodacom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6035040" y="1645920"/>
            <a:ext cx="2743200" cy="777240"/>
          </a:xfrm>
          <a:prstGeom prst="roundRect">
            <a:avLst>
              <a:gd name="adj" fmla="val 11765"/>
            </a:avLst>
          </a:prstGeom>
          <a:solidFill>
            <a:srgbClr val="14305A"/>
          </a:solidFill>
          <a:ln w="19050">
            <a:solidFill>
              <a:srgbClr val="111111"/>
            </a:solidFill>
            <a:prstDash val="solid"/>
          </a:ln>
        </p:spPr>
      </p:sp>
      <p:pic>
        <p:nvPicPr>
          <p:cNvPr id="14" name="Image 2" descr="cell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4768" y="1719072"/>
            <a:ext cx="621792" cy="62179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903720" y="16459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Cell-C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365760" y="2560320"/>
            <a:ext cx="1627632" cy="1188720"/>
          </a:xfrm>
          <a:prstGeom prst="roundRect">
            <a:avLst>
              <a:gd name="adj" fmla="val 9231"/>
            </a:avLst>
          </a:prstGeom>
          <a:solidFill>
            <a:srgbClr val="8FE3B8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475488" y="2633472"/>
            <a:ext cx="1408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WeChat / Tencent</a:t>
            </a:r>
            <a:endParaRPr lang="en-US" sz="10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Seamless digital ecosystem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2066544" y="2560320"/>
            <a:ext cx="1627632" cy="1188720"/>
          </a:xfrm>
          <a:prstGeom prst="roundRect">
            <a:avLst>
              <a:gd name="adj" fmla="val 9231"/>
            </a:avLst>
          </a:prstGeom>
          <a:solidFill>
            <a:srgbClr val="CDB4F2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2176272" y="2633472"/>
            <a:ext cx="1408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Myminimalist</a:t>
            </a:r>
            <a:endParaRPr lang="en-US" sz="10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User-centric fintech design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3767328" y="2560320"/>
            <a:ext cx="1627632" cy="1188720"/>
          </a:xfrm>
          <a:prstGeom prst="roundRect">
            <a:avLst>
              <a:gd name="adj" fmla="val 9231"/>
            </a:avLst>
          </a:prstGeom>
          <a:solidFill>
            <a:srgbClr val="FFD740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3877056" y="2633472"/>
            <a:ext cx="1408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 / ESG Holdings</a:t>
            </a:r>
            <a:endParaRPr lang="en-US" sz="10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of Mandela Token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5468112" y="2560320"/>
            <a:ext cx="1627632" cy="1188720"/>
          </a:xfrm>
          <a:prstGeom prst="roundRect">
            <a:avLst>
              <a:gd name="adj" fmla="val 9231"/>
            </a:avLst>
          </a:prstGeom>
          <a:solidFill>
            <a:srgbClr val="F9A0BF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5577840" y="2633472"/>
            <a:ext cx="1408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ForumPay</a:t>
            </a:r>
            <a:endParaRPr lang="en-US" sz="10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Token-to-rand conversion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7168896" y="2560320"/>
            <a:ext cx="1627632" cy="1188720"/>
          </a:xfrm>
          <a:prstGeom prst="roundRect">
            <a:avLst>
              <a:gd name="adj" fmla="val 9231"/>
            </a:avLst>
          </a:prstGeom>
          <a:solidFill>
            <a:srgbClr val="FFF4D6"/>
          </a:solidFill>
          <a:ln w="19050">
            <a:solidFill>
              <a:srgbClr val="111111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7278624" y="2633472"/>
            <a:ext cx="140817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Regulators</a:t>
            </a:r>
            <a:endParaRPr lang="en-US" sz="10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8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FSCA, FIC, SARB, PASA, Information Regulator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1828800" y="3931920"/>
            <a:ext cx="5486400" cy="384048"/>
          </a:xfrm>
          <a:prstGeom prst="roundRect">
            <a:avLst>
              <a:gd name="adj" fmla="val 35714"/>
            </a:avLst>
          </a:prstGeom>
          <a:solidFill>
            <a:srgbClr val="FFD740"/>
          </a:solidFill>
          <a:ln w="19050">
            <a:solidFill>
              <a:srgbClr val="111111"/>
            </a:solidFill>
          </a:ln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connect South Africa's future. Sowieso.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365760" y="443484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</a:t>
            </a:r>
            <a:pPr algn="ctr"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Dumani Mandela, Director of Myminimalist | HDA     </a:t>
            </a:r>
            <a:pPr algn="ctr" indent="0" marL="0">
              <a:buNone/>
            </a:pPr>
            <a:r>
              <a:rPr lang="en-US" sz="1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Tel: </a:t>
            </a:r>
            <a:pPr algn="ctr" indent="0" marL="0">
              <a:buNone/>
            </a:pPr>
            <a:r>
              <a:rPr lang="en-US" sz="1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+27 11 325 2008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11111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SA's Top Networks, Now on WeChat — Airtime with WeChat Pay and HOM Token tender</dc:title>
  <dc:subject>PptxGenJS Presentation</dc:subject>
  <dc:creator>Dumani Mandela</dc:creator>
  <cp:lastModifiedBy>Dumani Mandela</cp:lastModifiedBy>
  <cp:revision>1</cp:revision>
  <dcterms:created xsi:type="dcterms:W3CDTF">2026-10-03T19:04:47Z</dcterms:created>
  <dcterms:modified xsi:type="dcterms:W3CDTF">2026-10-03T19:04:47Z</dcterms:modified>
</cp:coreProperties>
</file>